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3" r:id="rId6"/>
    <p:sldId id="262" r:id="rId7"/>
    <p:sldId id="259" r:id="rId8"/>
    <p:sldId id="260" r:id="rId9"/>
    <p:sldId id="261"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26.09.2023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26.09.2023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26.09.2023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26.09.2023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26.09.2023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26.09.2023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1.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1.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5" Type="http://schemas.openxmlformats.org/officeDocument/2006/relationships/image" Target="../media/image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332657"/>
            <a:ext cx="7772400" cy="864095"/>
          </a:xfrm>
        </p:spPr>
        <p:txBody>
          <a:bodyPr>
            <a:noAutofit/>
          </a:bodyPr>
          <a:lstStyle/>
          <a:p>
            <a:r>
              <a:rPr lang="tr-TR" sz="2000" smtClean="0">
                <a:solidFill>
                  <a:srgbClr val="FF0000"/>
                </a:solidFill>
              </a:rPr>
              <a:t>8.HAFTA</a:t>
            </a:r>
            <a:r>
              <a:rPr lang="tr-TR" sz="2000" dirty="0">
                <a:solidFill>
                  <a:srgbClr val="FF0000"/>
                </a:solidFill>
              </a:rPr>
              <a:t/>
            </a:r>
            <a:br>
              <a:rPr lang="tr-TR" sz="2000" dirty="0">
                <a:solidFill>
                  <a:srgbClr val="FF0000"/>
                </a:solidFill>
              </a:rPr>
            </a:br>
            <a:r>
              <a:rPr lang="tr-TR" sz="2000" dirty="0">
                <a:solidFill>
                  <a:srgbClr val="FF0000"/>
                </a:solidFill>
              </a:rPr>
              <a:t>GÜN SONU DEVİR ÖNCESİ YAPILMASI GEREKEN KONTROLLER VE GÜN SONU İŞLEMİ</a:t>
            </a:r>
          </a:p>
        </p:txBody>
      </p:sp>
      <p:sp>
        <p:nvSpPr>
          <p:cNvPr id="3" name="Alt Başlık 2"/>
          <p:cNvSpPr>
            <a:spLocks noGrp="1"/>
          </p:cNvSpPr>
          <p:nvPr>
            <p:ph type="subTitle" idx="1"/>
          </p:nvPr>
        </p:nvSpPr>
        <p:spPr>
          <a:xfrm>
            <a:off x="395536" y="1268760"/>
            <a:ext cx="8352928" cy="5112568"/>
          </a:xfrm>
        </p:spPr>
        <p:txBody>
          <a:bodyPr>
            <a:normAutofit/>
          </a:bodyPr>
          <a:lstStyle/>
          <a:p>
            <a:pPr algn="l"/>
            <a:r>
              <a:rPr lang="tr-TR" sz="2000" u="sng" dirty="0">
                <a:solidFill>
                  <a:srgbClr val="C00000"/>
                </a:solidFill>
              </a:rPr>
              <a:t>1-GECE İŞLEMLERİ (NIGHT AUDIT)</a:t>
            </a:r>
          </a:p>
          <a:p>
            <a:pPr algn="l"/>
            <a:r>
              <a:rPr lang="tr-TR" sz="2000" dirty="0">
                <a:solidFill>
                  <a:schemeClr val="tx1"/>
                </a:solidFill>
              </a:rPr>
              <a:t>Gece işlemleri otel işletmesinde 24:00-08:00 saat aralıkları arasında bu işlemler konusunda uzmanlaşmış gece denetçisi (</a:t>
            </a:r>
            <a:r>
              <a:rPr lang="tr-TR" sz="2000" dirty="0" err="1">
                <a:solidFill>
                  <a:schemeClr val="tx1"/>
                </a:solidFill>
              </a:rPr>
              <a:t>night</a:t>
            </a:r>
            <a:r>
              <a:rPr lang="tr-TR" sz="2000" dirty="0">
                <a:solidFill>
                  <a:schemeClr val="tx1"/>
                </a:solidFill>
              </a:rPr>
              <a:t> </a:t>
            </a:r>
            <a:r>
              <a:rPr lang="tr-TR" sz="2000" dirty="0" err="1">
                <a:solidFill>
                  <a:schemeClr val="tx1"/>
                </a:solidFill>
              </a:rPr>
              <a:t>auditor</a:t>
            </a:r>
            <a:r>
              <a:rPr lang="tr-TR" sz="2000" dirty="0">
                <a:solidFill>
                  <a:schemeClr val="tx1"/>
                </a:solidFill>
              </a:rPr>
              <a:t>) tarafından yapılır. Genellikle otomasyon programına yüklenen saat aralıkları olan 00:01-05:00 saatleri arasında bitirilmesi gerekir. Her vardiya değişikliklerinde kasa devirleri de yapılır.</a:t>
            </a:r>
          </a:p>
          <a:p>
            <a:pPr algn="l"/>
            <a:endParaRPr lang="tr-TR" sz="2000" dirty="0">
              <a:solidFill>
                <a:schemeClr val="tx1"/>
              </a:solidFill>
            </a:endParaRPr>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2005621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6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a:bodyPr>
          <a:lstStyle/>
          <a:p>
            <a:pPr marL="0" indent="0">
              <a:buNone/>
            </a:pPr>
            <a:r>
              <a:rPr lang="tr-TR" sz="1600" u="sng" dirty="0">
                <a:solidFill>
                  <a:srgbClr val="C00000"/>
                </a:solidFill>
              </a:rPr>
              <a:t>İkinci adım</a:t>
            </a:r>
          </a:p>
          <a:p>
            <a:pPr marL="0" indent="0">
              <a:buNone/>
            </a:pPr>
            <a:r>
              <a:rPr lang="tr-TR" sz="1600" dirty="0"/>
              <a:t> 	Gün Sonu İşlemleri</a:t>
            </a:r>
          </a:p>
          <a:p>
            <a:pPr marL="0" indent="0">
              <a:buNone/>
            </a:pPr>
            <a:r>
              <a:rPr lang="tr-TR" sz="1600" dirty="0"/>
              <a:t>	Gün Sonu İşlemi</a:t>
            </a:r>
          </a:p>
          <a:p>
            <a:pPr marL="0" indent="0">
              <a:buNone/>
            </a:pPr>
            <a:r>
              <a:rPr lang="tr-TR" sz="1600" dirty="0"/>
              <a:t>	Gün Sonu Devirleri</a:t>
            </a:r>
          </a:p>
          <a:p>
            <a:pPr marL="0" indent="0">
              <a:buNone/>
            </a:pPr>
            <a:r>
              <a:rPr lang="tr-TR" sz="1600" dirty="0"/>
              <a:t>	Oda Devirleri</a:t>
            </a:r>
          </a:p>
          <a:p>
            <a:pPr marL="0" indent="0">
              <a:buNone/>
            </a:pPr>
            <a:r>
              <a:rPr lang="tr-TR" sz="1600" dirty="0"/>
              <a:t>	Fatura İşlemleri</a:t>
            </a:r>
          </a:p>
          <a:p>
            <a:pPr marL="0" indent="0">
              <a:buNone/>
            </a:pPr>
            <a:r>
              <a:rPr lang="tr-TR" sz="1600" u="sng" dirty="0" smtClean="0">
                <a:solidFill>
                  <a:srgbClr val="C00000"/>
                </a:solidFill>
              </a:rPr>
              <a:t>Üçüncü </a:t>
            </a:r>
            <a:r>
              <a:rPr lang="tr-TR" sz="1600" u="sng" dirty="0">
                <a:solidFill>
                  <a:srgbClr val="C00000"/>
                </a:solidFill>
              </a:rPr>
              <a:t>adım</a:t>
            </a:r>
          </a:p>
          <a:p>
            <a:pPr marL="0" indent="0">
              <a:buNone/>
            </a:pPr>
            <a:r>
              <a:rPr lang="tr-TR" sz="1600" dirty="0"/>
              <a:t>Gün sonu işlemini başlatmak için İşlem(F1) butonu tıklanır. “Gün sonu işlemini başlatmak istiyor musunuz?” sorusuna “Evet ” cevabı verilirse işlem başlar.</a:t>
            </a:r>
          </a:p>
          <a:p>
            <a:pPr marL="0" indent="0">
              <a:buNone/>
            </a:pPr>
            <a:r>
              <a:rPr lang="tr-TR" sz="1600" dirty="0">
                <a:solidFill>
                  <a:srgbClr val="C00000"/>
                </a:solidFill>
              </a:rPr>
              <a:t>Gün sonu </a:t>
            </a:r>
            <a:r>
              <a:rPr lang="tr-TR" sz="1600" dirty="0" smtClean="0">
                <a:solidFill>
                  <a:srgbClr val="C00000"/>
                </a:solidFill>
              </a:rPr>
              <a:t>işlemi</a:t>
            </a:r>
          </a:p>
          <a:p>
            <a:pPr marL="0" indent="0">
              <a:buNone/>
            </a:pPr>
            <a:endParaRPr lang="tr-TR" sz="1600" dirty="0">
              <a:solidFill>
                <a:srgbClr val="C00000"/>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212976"/>
            <a:ext cx="7992888"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568454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1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92688"/>
          </a:xfrm>
        </p:spPr>
        <p:txBody>
          <a:bodyPr>
            <a:normAutofit/>
          </a:bodyPr>
          <a:lstStyle/>
          <a:p>
            <a:pPr marL="0" indent="0">
              <a:buNone/>
            </a:pPr>
            <a:r>
              <a:rPr lang="tr-TR" sz="1800" dirty="0">
                <a:solidFill>
                  <a:srgbClr val="C00000"/>
                </a:solidFill>
              </a:rPr>
              <a:t>Gün sonu </a:t>
            </a:r>
            <a:r>
              <a:rPr lang="tr-TR" sz="1800" dirty="0" smtClean="0">
                <a:solidFill>
                  <a:srgbClr val="C00000"/>
                </a:solidFill>
              </a:rPr>
              <a:t>devirleri</a:t>
            </a:r>
          </a:p>
          <a:p>
            <a:pPr marL="0" indent="0">
              <a:buNone/>
            </a:pPr>
            <a:endParaRPr lang="tr-TR" sz="1800" dirty="0">
              <a:solidFill>
                <a:srgbClr val="C00000"/>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676274"/>
            <a:ext cx="7560840" cy="491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645346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fontScale="92500" lnSpcReduction="10000"/>
          </a:bodyPr>
          <a:lstStyle/>
          <a:p>
            <a:pPr marL="0" indent="0">
              <a:buNone/>
            </a:pPr>
            <a:r>
              <a:rPr lang="tr-TR" sz="1800" dirty="0" smtClean="0">
                <a:solidFill>
                  <a:srgbClr val="C00000"/>
                </a:solidFill>
              </a:rPr>
              <a:t>Oda Devirleri</a:t>
            </a: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r>
              <a:rPr lang="tr-TR" sz="1800" dirty="0">
                <a:solidFill>
                  <a:srgbClr val="C00000"/>
                </a:solidFill>
              </a:rPr>
              <a:t> 	</a:t>
            </a:r>
            <a:endParaRPr lang="tr-TR" sz="1800" dirty="0" smtClean="0">
              <a:solidFill>
                <a:srgbClr val="C00000"/>
              </a:solidFill>
            </a:endParaRPr>
          </a:p>
          <a:p>
            <a:pPr marL="0" indent="0">
              <a:buNone/>
            </a:pPr>
            <a:r>
              <a:rPr lang="tr-TR" sz="1700" dirty="0" smtClean="0">
                <a:solidFill>
                  <a:srgbClr val="C00000"/>
                </a:solidFill>
              </a:rPr>
              <a:t>RAPORLAR</a:t>
            </a:r>
            <a:endParaRPr lang="tr-TR" sz="1700" dirty="0">
              <a:solidFill>
                <a:srgbClr val="C00000"/>
              </a:solidFill>
            </a:endParaRPr>
          </a:p>
          <a:p>
            <a:pPr marL="0" indent="0">
              <a:buNone/>
            </a:pPr>
            <a:r>
              <a:rPr lang="tr-TR" sz="1700" dirty="0">
                <a:solidFill>
                  <a:srgbClr val="C00000"/>
                </a:solidFill>
              </a:rPr>
              <a:t>	</a:t>
            </a:r>
            <a:r>
              <a:rPr lang="tr-TR" sz="1700" dirty="0"/>
              <a:t>Rezervasyon</a:t>
            </a:r>
          </a:p>
          <a:p>
            <a:pPr marL="0" indent="0">
              <a:buNone/>
            </a:pPr>
            <a:r>
              <a:rPr lang="tr-TR" sz="1700" dirty="0"/>
              <a:t>	</a:t>
            </a:r>
            <a:r>
              <a:rPr lang="tr-TR" sz="1700" dirty="0" err="1"/>
              <a:t>Forecast</a:t>
            </a:r>
            <a:endParaRPr lang="tr-TR" sz="1700" dirty="0"/>
          </a:p>
          <a:p>
            <a:pPr marL="0" indent="0">
              <a:buNone/>
            </a:pPr>
            <a:r>
              <a:rPr lang="tr-TR" sz="1700" dirty="0"/>
              <a:t>	Oda Raporları</a:t>
            </a:r>
          </a:p>
          <a:p>
            <a:pPr marL="0" indent="0">
              <a:buNone/>
            </a:pPr>
            <a:r>
              <a:rPr lang="tr-TR" sz="1700" dirty="0"/>
              <a:t>	Mali Raporlar</a:t>
            </a:r>
          </a:p>
          <a:p>
            <a:pPr marL="0" indent="0">
              <a:buNone/>
            </a:pPr>
            <a:r>
              <a:rPr lang="tr-TR" sz="1700" dirty="0"/>
              <a:t>	Kart Raporları</a:t>
            </a:r>
          </a:p>
          <a:p>
            <a:pPr marL="0" indent="0">
              <a:buNone/>
            </a:pPr>
            <a:r>
              <a:rPr lang="tr-TR" sz="1700" dirty="0"/>
              <a:t>	İstatistikler</a:t>
            </a:r>
          </a:p>
          <a:p>
            <a:pPr marL="0" indent="0">
              <a:buNone/>
            </a:pPr>
            <a:r>
              <a:rPr lang="tr-TR" sz="1700" dirty="0"/>
              <a:t>	Grafikler</a:t>
            </a:r>
          </a:p>
          <a:p>
            <a:pPr marL="0" indent="0">
              <a:buNone/>
            </a:pPr>
            <a:r>
              <a:rPr lang="tr-TR" sz="1700" dirty="0"/>
              <a:t>	Polis Raporu</a:t>
            </a:r>
          </a:p>
          <a:p>
            <a:pPr marL="0" indent="0">
              <a:buNone/>
            </a:pPr>
            <a:endParaRPr lang="tr-TR" sz="1800" dirty="0">
              <a:solidFill>
                <a:srgbClr val="C00000"/>
              </a:solidFill>
            </a:endParaRPr>
          </a:p>
          <a:p>
            <a:pPr marL="0" indent="0">
              <a:buNone/>
            </a:pPr>
            <a:endParaRPr lang="tr-TR" sz="1800" dirty="0">
              <a:solidFill>
                <a:srgbClr val="C00000"/>
              </a:soli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19" y="692696"/>
            <a:ext cx="7848872" cy="299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645652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8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a:bodyPr>
          <a:lstStyle/>
          <a:p>
            <a:pPr marL="0" indent="0">
              <a:buNone/>
            </a:pPr>
            <a:r>
              <a:rPr lang="tr-TR" sz="2000" dirty="0" smtClean="0">
                <a:solidFill>
                  <a:srgbClr val="C00000"/>
                </a:solidFill>
              </a:rPr>
              <a:t>Günlük Yönetim Özeti</a:t>
            </a:r>
          </a:p>
          <a:p>
            <a:pPr marL="0" indent="0">
              <a:buNone/>
            </a:pPr>
            <a:r>
              <a:rPr lang="tr-TR" sz="2000" dirty="0" smtClean="0">
                <a:solidFill>
                  <a:srgbClr val="C00000"/>
                </a:solidFill>
              </a:rPr>
              <a:t>1</a:t>
            </a:r>
          </a:p>
          <a:p>
            <a:pPr marL="0" indent="0">
              <a:buNone/>
            </a:pPr>
            <a:endParaRPr lang="tr-TR" sz="2000" dirty="0">
              <a:solidFill>
                <a:srgbClr val="C00000"/>
              </a:solidFill>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196752"/>
            <a:ext cx="763284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1905238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4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976664"/>
          </a:xfrm>
        </p:spPr>
        <p:txBody>
          <a:bodyPr>
            <a:normAutofit/>
          </a:bodyPr>
          <a:lstStyle/>
          <a:p>
            <a:pPr marL="0" indent="0">
              <a:buNone/>
            </a:pPr>
            <a:r>
              <a:rPr lang="tr-TR" sz="2000" dirty="0" smtClean="0">
                <a:solidFill>
                  <a:srgbClr val="C00000"/>
                </a:solidFill>
              </a:rPr>
              <a:t>2</a:t>
            </a:r>
          </a:p>
          <a:p>
            <a:pPr marL="0" indent="0">
              <a:buNone/>
            </a:pPr>
            <a:endParaRPr lang="tr-TR" sz="2000" dirty="0">
              <a:solidFill>
                <a:srgbClr val="C00000"/>
              </a:solidFill>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764704"/>
            <a:ext cx="7560839" cy="568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32661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15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048672"/>
          </a:xfrm>
        </p:spPr>
        <p:txBody>
          <a:bodyPr>
            <a:normAutofit/>
          </a:bodyPr>
          <a:lstStyle/>
          <a:p>
            <a:pPr marL="0" indent="0">
              <a:buNone/>
            </a:pPr>
            <a:r>
              <a:rPr lang="tr-TR" sz="2000" dirty="0" smtClean="0">
                <a:solidFill>
                  <a:srgbClr val="C00000"/>
                </a:solidFill>
              </a:rPr>
              <a:t>3</a:t>
            </a:r>
          </a:p>
          <a:p>
            <a:pPr marL="0" indent="0">
              <a:buNone/>
            </a:pPr>
            <a:endParaRPr lang="tr-TR" sz="2000" dirty="0">
              <a:solidFill>
                <a:srgbClr val="C00000"/>
              </a:solidFill>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696913"/>
            <a:ext cx="7848872" cy="561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838970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120680"/>
          </a:xfrm>
        </p:spPr>
        <p:txBody>
          <a:bodyPr>
            <a:normAutofit fontScale="85000" lnSpcReduction="20000"/>
          </a:bodyPr>
          <a:lstStyle/>
          <a:p>
            <a:pPr marL="0" indent="0">
              <a:buNone/>
            </a:pPr>
            <a:r>
              <a:rPr lang="tr-TR" sz="1800" dirty="0">
                <a:solidFill>
                  <a:srgbClr val="C00000"/>
                </a:solidFill>
              </a:rPr>
              <a:t>12-MAIN CURRENT CETVELİ</a:t>
            </a:r>
          </a:p>
          <a:p>
            <a:pPr marL="0" indent="0">
              <a:buNone/>
            </a:pPr>
            <a:r>
              <a:rPr lang="tr-TR" sz="1800" dirty="0"/>
              <a:t>	Main </a:t>
            </a:r>
            <a:r>
              <a:rPr lang="tr-TR" sz="1800" dirty="0" err="1"/>
              <a:t>current</a:t>
            </a:r>
            <a:r>
              <a:rPr lang="tr-TR" sz="1800" dirty="0"/>
              <a:t> cetvelinde satırlarda misafirler ve oda hesapları detaylarıyla listelenirken sütunlarda otel bölümlerinin gelirleri sıralanır.</a:t>
            </a:r>
          </a:p>
          <a:p>
            <a:pPr marL="0" indent="0">
              <a:buNone/>
            </a:pPr>
            <a:r>
              <a:rPr lang="tr-TR" sz="1800" dirty="0">
                <a:solidFill>
                  <a:srgbClr val="C00000"/>
                </a:solidFill>
              </a:rPr>
              <a:t>Main </a:t>
            </a:r>
            <a:r>
              <a:rPr lang="tr-TR" sz="1800" dirty="0" err="1">
                <a:solidFill>
                  <a:srgbClr val="C00000"/>
                </a:solidFill>
              </a:rPr>
              <a:t>Current</a:t>
            </a:r>
            <a:r>
              <a:rPr lang="tr-TR" sz="1800" dirty="0">
                <a:solidFill>
                  <a:srgbClr val="C00000"/>
                </a:solidFill>
              </a:rPr>
              <a:t> </a:t>
            </a:r>
            <a:r>
              <a:rPr lang="tr-TR" sz="1800" dirty="0" smtClean="0">
                <a:solidFill>
                  <a:srgbClr val="C00000"/>
                </a:solidFill>
              </a:rPr>
              <a:t>Cetveli</a:t>
            </a: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r>
              <a:rPr lang="tr-TR" sz="1900" dirty="0">
                <a:solidFill>
                  <a:srgbClr val="C00000"/>
                </a:solidFill>
              </a:rPr>
              <a:t>GÜNCELLEŞTİRMELER</a:t>
            </a:r>
          </a:p>
          <a:p>
            <a:pPr marL="0" indent="0">
              <a:buNone/>
            </a:pPr>
            <a:r>
              <a:rPr lang="tr-TR" sz="1900" dirty="0">
                <a:solidFill>
                  <a:srgbClr val="C00000"/>
                </a:solidFill>
              </a:rPr>
              <a:t>1-OTOMASYON PROGRAMINI GÜNCELLEŞTİRME</a:t>
            </a:r>
          </a:p>
          <a:p>
            <a:pPr marL="0" indent="0">
              <a:buNone/>
            </a:pPr>
            <a:r>
              <a:rPr lang="tr-TR" sz="1900" dirty="0">
                <a:solidFill>
                  <a:srgbClr val="C00000"/>
                </a:solidFill>
              </a:rPr>
              <a:t>2-POS CİHAZLARINI GÜNCELLEŞTİRME</a:t>
            </a:r>
          </a:p>
          <a:p>
            <a:pPr marL="0" indent="0">
              <a:buNone/>
            </a:pPr>
            <a:r>
              <a:rPr lang="tr-TR" sz="1900" dirty="0"/>
              <a:t>Gün sonu işlemleri</a:t>
            </a:r>
          </a:p>
          <a:p>
            <a:pPr marL="0" indent="0">
              <a:buNone/>
            </a:pPr>
            <a:r>
              <a:rPr lang="tr-TR" sz="1900" dirty="0" err="1"/>
              <a:t>Enter</a:t>
            </a:r>
            <a:r>
              <a:rPr lang="tr-TR" sz="1900" dirty="0"/>
              <a:t> veya Giriş</a:t>
            </a:r>
          </a:p>
          <a:p>
            <a:pPr marL="0" indent="0">
              <a:buNone/>
            </a:pPr>
            <a:r>
              <a:rPr lang="tr-TR" sz="1900" dirty="0"/>
              <a:t>Mutabık mıyız?</a:t>
            </a:r>
          </a:p>
          <a:p>
            <a:pPr marL="0" indent="0">
              <a:buNone/>
            </a:pPr>
            <a:r>
              <a:rPr lang="tr-TR" sz="1900" dirty="0"/>
              <a:t>Okey veya evet</a:t>
            </a:r>
          </a:p>
          <a:p>
            <a:pPr marL="0" indent="0">
              <a:buNone/>
            </a:pPr>
            <a:r>
              <a:rPr lang="tr-TR" sz="1900" dirty="0">
                <a:solidFill>
                  <a:srgbClr val="C00000"/>
                </a:solidFill>
              </a:rPr>
              <a:t>3-YAZAR KASA GÜNCELLEŞTİRME</a:t>
            </a:r>
          </a:p>
          <a:p>
            <a:pPr marL="0" indent="0">
              <a:buNone/>
            </a:pPr>
            <a:r>
              <a:rPr lang="tr-TR" sz="1900" dirty="0"/>
              <a:t>Gün sonunda yapılır,</a:t>
            </a:r>
          </a:p>
          <a:p>
            <a:pPr marL="0" indent="0">
              <a:buNone/>
            </a:pPr>
            <a:r>
              <a:rPr lang="tr-TR" sz="1900" dirty="0"/>
              <a:t>X raporu denetim için alınır satışlar toplamı ile fiş toplamları aynı ise </a:t>
            </a:r>
          </a:p>
          <a:p>
            <a:pPr marL="0" indent="0">
              <a:buNone/>
            </a:pPr>
            <a:r>
              <a:rPr lang="tr-TR" sz="1900" dirty="0"/>
              <a:t>Z raporu alınır ve işlem biter.</a:t>
            </a:r>
          </a:p>
          <a:p>
            <a:pPr marL="0" indent="0">
              <a:buNone/>
            </a:pPr>
            <a:r>
              <a:rPr lang="tr-TR" sz="1900" dirty="0"/>
              <a:t>*Ayrıca güncel olan yazar kasa ve pos cihazları bu işlemlerin büyük kısmını otomatik olarak yapar.</a:t>
            </a:r>
          </a:p>
          <a:p>
            <a:pPr marL="0" indent="0">
              <a:buNone/>
            </a:pPr>
            <a:endParaRPr lang="tr-TR" sz="1900" dirty="0" smtClean="0"/>
          </a:p>
          <a:p>
            <a:pPr marL="0" indent="0">
              <a:buNone/>
            </a:pPr>
            <a:endParaRPr lang="tr-TR" sz="1800" dirty="0">
              <a:solidFill>
                <a:srgbClr val="C00000"/>
              </a:solidFill>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268760"/>
            <a:ext cx="8136903"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767632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5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76664"/>
          </a:xfrm>
        </p:spPr>
        <p:txBody>
          <a:bodyPr/>
          <a:lstStyle/>
          <a:p>
            <a:pPr marL="0" indent="0">
              <a:buNone/>
            </a:pPr>
            <a:r>
              <a:rPr lang="tr-TR" sz="2400" dirty="0">
                <a:solidFill>
                  <a:srgbClr val="C00000"/>
                </a:solidFill>
              </a:rPr>
              <a:t>GÜN SONU DEVİR SONRASI YAPILMASI GEREKEN KONTROLLER</a:t>
            </a:r>
          </a:p>
          <a:p>
            <a:pPr marL="0" indent="0">
              <a:buNone/>
            </a:pPr>
            <a:r>
              <a:rPr lang="tr-TR" sz="2400" dirty="0"/>
              <a:t>1-Gelecek konuklar listesi kontrolü (</a:t>
            </a:r>
            <a:r>
              <a:rPr lang="tr-TR" sz="2400" dirty="0" err="1"/>
              <a:t>Arrival</a:t>
            </a:r>
            <a:r>
              <a:rPr lang="tr-TR" sz="2400" dirty="0"/>
              <a:t> </a:t>
            </a:r>
            <a:r>
              <a:rPr lang="tr-TR" sz="2400" dirty="0" err="1"/>
              <a:t>List</a:t>
            </a:r>
            <a:r>
              <a:rPr lang="tr-TR" sz="2400" dirty="0"/>
              <a:t>)</a:t>
            </a:r>
          </a:p>
          <a:p>
            <a:pPr marL="0" indent="0">
              <a:buNone/>
            </a:pPr>
            <a:r>
              <a:rPr lang="tr-TR" sz="2400" dirty="0"/>
              <a:t>2-Ayrılacak konuklar listesi (</a:t>
            </a:r>
            <a:r>
              <a:rPr lang="tr-TR" sz="2400" dirty="0" err="1"/>
              <a:t>Departure</a:t>
            </a:r>
            <a:r>
              <a:rPr lang="tr-TR" sz="2400" dirty="0"/>
              <a:t> </a:t>
            </a:r>
            <a:r>
              <a:rPr lang="tr-TR" sz="2400" dirty="0" err="1"/>
              <a:t>List</a:t>
            </a:r>
            <a:r>
              <a:rPr lang="tr-TR" sz="2400" dirty="0"/>
              <a:t>)</a:t>
            </a:r>
          </a:p>
          <a:p>
            <a:pPr marL="0" indent="0">
              <a:buNone/>
            </a:pPr>
            <a:r>
              <a:rPr lang="tr-TR" sz="2400" dirty="0"/>
              <a:t>3-Konuk bölümlerinin kontrolü</a:t>
            </a:r>
          </a:p>
          <a:p>
            <a:pPr marL="0" indent="0">
              <a:buNone/>
            </a:pPr>
            <a:r>
              <a:rPr lang="tr-TR" sz="2400" dirty="0"/>
              <a:t>4-Resmi tahakkuk kontrolü (Günlük Müşteri Listesi)</a:t>
            </a:r>
          </a:p>
          <a:p>
            <a:pPr marL="0" indent="0">
              <a:buNone/>
            </a:pPr>
            <a:r>
              <a:rPr lang="tr-TR" sz="2400" dirty="0"/>
              <a:t>5-Ayrılacak gruplara ait hesapların kontrolü</a:t>
            </a:r>
          </a:p>
          <a:p>
            <a:pPr marL="0" indent="0">
              <a:buNone/>
            </a:pPr>
            <a:r>
              <a:rPr lang="tr-TR" sz="2400" dirty="0"/>
              <a:t>6-Uyandırma listesi kontrolü</a:t>
            </a:r>
          </a:p>
          <a:p>
            <a:pPr marL="0" indent="0">
              <a:buNone/>
            </a:pPr>
            <a:r>
              <a:rPr lang="tr-TR" sz="2400" dirty="0"/>
              <a:t>7-Ayrıntılı faaliyet (</a:t>
            </a:r>
            <a:r>
              <a:rPr lang="tr-TR" sz="2400" dirty="0" err="1"/>
              <a:t>doluluk+gelir</a:t>
            </a:r>
            <a:r>
              <a:rPr lang="tr-TR" sz="2400" dirty="0"/>
              <a:t>) kontrolü</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074010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04656"/>
          </a:xfrm>
        </p:spPr>
        <p:txBody>
          <a:bodyPr/>
          <a:lstStyle/>
          <a:p>
            <a:pPr marL="0" indent="0">
              <a:buNone/>
            </a:pPr>
            <a:r>
              <a:rPr lang="tr-TR" dirty="0">
                <a:solidFill>
                  <a:srgbClr val="C00000"/>
                </a:solidFill>
              </a:rPr>
              <a:t>Kasa devirleri </a:t>
            </a:r>
            <a:r>
              <a:rPr lang="tr-TR" dirty="0" smtClean="0">
                <a:solidFill>
                  <a:srgbClr val="C00000"/>
                </a:solidFill>
              </a:rPr>
              <a:t>listesi</a:t>
            </a:r>
          </a:p>
          <a:p>
            <a:pPr marL="0" indent="0">
              <a:buNone/>
            </a:pPr>
            <a:endParaRPr lang="tr-TR" dirty="0">
              <a:solidFill>
                <a:srgbClr val="C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130300"/>
            <a:ext cx="7776863" cy="510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3391527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9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1400" dirty="0">
                <a:solidFill>
                  <a:srgbClr val="C00000"/>
                </a:solidFill>
              </a:rPr>
              <a:t>2-MESAJ DEFTERİ (LOG BOOK) OKUMA</a:t>
            </a:r>
          </a:p>
          <a:p>
            <a:pPr marL="0" indent="0">
              <a:buNone/>
            </a:pPr>
            <a:r>
              <a:rPr lang="tr-TR" sz="1400" dirty="0" smtClean="0">
                <a:solidFill>
                  <a:srgbClr val="C00000"/>
                </a:solidFill>
              </a:rPr>
              <a:t>3-ALINAN </a:t>
            </a:r>
            <a:r>
              <a:rPr lang="tr-TR" sz="1400" dirty="0">
                <a:solidFill>
                  <a:srgbClr val="C00000"/>
                </a:solidFill>
              </a:rPr>
              <a:t>VOUCHER’LARIN KONTROLÜ</a:t>
            </a:r>
          </a:p>
          <a:p>
            <a:pPr marL="0" indent="0">
              <a:buNone/>
            </a:pPr>
            <a:r>
              <a:rPr lang="tr-TR" sz="1400" dirty="0"/>
              <a:t>	</a:t>
            </a:r>
            <a:r>
              <a:rPr lang="tr-TR" sz="1400" dirty="0" err="1"/>
              <a:t>Voucher’lar</a:t>
            </a:r>
            <a:r>
              <a:rPr lang="tr-TR" sz="1400" dirty="0"/>
              <a:t> da dikkat edilmesi gereken değerler;</a:t>
            </a:r>
          </a:p>
          <a:p>
            <a:pPr marL="0" indent="0">
              <a:buNone/>
            </a:pPr>
            <a:r>
              <a:rPr lang="tr-TR" sz="1400" dirty="0"/>
              <a:t>a) Konuk adı ve soyadı</a:t>
            </a:r>
          </a:p>
          <a:p>
            <a:pPr marL="0" indent="0">
              <a:buNone/>
            </a:pPr>
            <a:r>
              <a:rPr lang="tr-TR" sz="1400" dirty="0"/>
              <a:t>b) pansiyon tipi</a:t>
            </a:r>
          </a:p>
          <a:p>
            <a:pPr marL="0" indent="0">
              <a:buNone/>
            </a:pPr>
            <a:r>
              <a:rPr lang="tr-TR" sz="1400" dirty="0"/>
              <a:t>c) Giriş çıkış tarihleri</a:t>
            </a:r>
          </a:p>
          <a:p>
            <a:pPr marL="0" indent="0">
              <a:buNone/>
            </a:pPr>
            <a:r>
              <a:rPr lang="tr-TR" sz="1400" dirty="0"/>
              <a:t>d) Firma adı ve sözleşme nitelikleri</a:t>
            </a:r>
          </a:p>
          <a:p>
            <a:pPr marL="0" indent="0">
              <a:buNone/>
            </a:pPr>
            <a:r>
              <a:rPr lang="tr-TR" sz="1400" dirty="0"/>
              <a:t>e) Oda tipi</a:t>
            </a:r>
          </a:p>
          <a:p>
            <a:pPr marL="0" indent="0">
              <a:buNone/>
            </a:pPr>
            <a:r>
              <a:rPr lang="tr-TR" sz="1400" dirty="0"/>
              <a:t>f) Otel adı, açıklamalar vb.</a:t>
            </a:r>
          </a:p>
          <a:p>
            <a:pPr marL="0" indent="0">
              <a:buNone/>
            </a:pPr>
            <a:r>
              <a:rPr lang="tr-TR" sz="1400" dirty="0" smtClean="0">
                <a:solidFill>
                  <a:srgbClr val="C00000"/>
                </a:solidFill>
              </a:rPr>
              <a:t>4-FOLYOLARIN KONTROLÜ</a:t>
            </a:r>
          </a:p>
          <a:p>
            <a:pPr marL="0" indent="0">
              <a:buNone/>
            </a:pPr>
            <a:r>
              <a:rPr lang="tr-TR" sz="1400" dirty="0">
                <a:solidFill>
                  <a:srgbClr val="C00000"/>
                </a:solidFill>
              </a:rPr>
              <a:t>Folyo Fatura Kontrol </a:t>
            </a:r>
            <a:r>
              <a:rPr lang="tr-TR" sz="1400" dirty="0" smtClean="0">
                <a:solidFill>
                  <a:srgbClr val="C00000"/>
                </a:solidFill>
              </a:rPr>
              <a:t>Listesi</a:t>
            </a:r>
          </a:p>
          <a:p>
            <a:pPr marL="0" indent="0">
              <a:buNone/>
            </a:pPr>
            <a:endParaRPr lang="tr-TR" dirty="0">
              <a:solidFill>
                <a:srgbClr val="C00000"/>
              </a:solidFill>
            </a:endParaRPr>
          </a:p>
          <a:p>
            <a:pPr marL="0" indent="0">
              <a:buNone/>
            </a:pPr>
            <a:endParaRPr lang="tr-T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284984"/>
            <a:ext cx="792087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604182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6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48672"/>
          </a:xfrm>
        </p:spPr>
        <p:txBody>
          <a:bodyPr>
            <a:normAutofit/>
          </a:bodyPr>
          <a:lstStyle/>
          <a:p>
            <a:pPr marL="0" indent="0">
              <a:buNone/>
            </a:pPr>
            <a:r>
              <a:rPr lang="tr-TR" sz="2000" dirty="0">
                <a:solidFill>
                  <a:srgbClr val="C00000"/>
                </a:solidFill>
              </a:rPr>
              <a:t>5-OTEL ANAHTAR VEYA KART KONTROLÜ</a:t>
            </a:r>
          </a:p>
          <a:p>
            <a:pPr marL="0" indent="0">
              <a:buNone/>
            </a:pPr>
            <a:r>
              <a:rPr lang="tr-TR" sz="2000" dirty="0" smtClean="0">
                <a:solidFill>
                  <a:srgbClr val="C00000"/>
                </a:solidFill>
              </a:rPr>
              <a:t>6-ODA </a:t>
            </a:r>
            <a:r>
              <a:rPr lang="tr-TR" sz="2000" dirty="0">
                <a:solidFill>
                  <a:srgbClr val="C00000"/>
                </a:solidFill>
              </a:rPr>
              <a:t>FİYAT DENETİMİ VE KONUK HESAP KARTLARININ İŞLENMESİ</a:t>
            </a:r>
          </a:p>
          <a:p>
            <a:pPr marL="0" indent="0">
              <a:buNone/>
            </a:pPr>
            <a:r>
              <a:rPr lang="tr-TR" sz="2000" dirty="0"/>
              <a:t>	Oda fiyat anlaşmaları önceden kayıt edilmişse misafirin </a:t>
            </a:r>
            <a:r>
              <a:rPr lang="tr-TR" sz="2000" dirty="0" err="1"/>
              <a:t>check-in’i</a:t>
            </a:r>
            <a:r>
              <a:rPr lang="tr-TR" sz="2000" dirty="0"/>
              <a:t> esnasında bu misafirin oda kartına otomatik olarak yansımış olur. Otomasyon programı </a:t>
            </a:r>
            <a:r>
              <a:rPr lang="tr-TR" sz="2000" dirty="0" err="1"/>
              <a:t>check</a:t>
            </a:r>
            <a:r>
              <a:rPr lang="tr-TR" sz="2000" dirty="0"/>
              <a:t>-in yapılırken ekrana bu fiyat tablosu uygulanacaktır kısmını getirir ve o fiyat uygulanır. Fiyat tablolarına ve </a:t>
            </a:r>
            <a:r>
              <a:rPr lang="tr-TR" sz="2000" dirty="0" err="1"/>
              <a:t>acenta</a:t>
            </a:r>
            <a:r>
              <a:rPr lang="tr-TR" sz="2000" dirty="0"/>
              <a:t> kartlarına önceden fiyat sözleşmeleri kayıt edilmelidir. Misafirle fiyat anlaşması yapılırken misafir teyidinin de alınması böylesi yanlışları büyük olasılıkla ortadan kaldırır.</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307218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7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a:bodyPr>
          <a:lstStyle/>
          <a:p>
            <a:pPr marL="0" indent="0">
              <a:buNone/>
            </a:pPr>
            <a:r>
              <a:rPr lang="tr-TR" sz="2000" dirty="0">
                <a:solidFill>
                  <a:srgbClr val="C00000"/>
                </a:solidFill>
              </a:rPr>
              <a:t>7-BÖLÜM GELİRLERİNİN KAYDI , DENETLENMESİ VE BALANSIN </a:t>
            </a:r>
            <a:r>
              <a:rPr lang="tr-TR" sz="2000" dirty="0" smtClean="0">
                <a:solidFill>
                  <a:srgbClr val="C00000"/>
                </a:solidFill>
              </a:rPr>
              <a:t>TUTTURULMASI</a:t>
            </a:r>
          </a:p>
          <a:p>
            <a:pPr marL="0" indent="0">
              <a:buNone/>
            </a:pPr>
            <a:r>
              <a:rPr lang="tr-TR" sz="2000" dirty="0">
                <a:solidFill>
                  <a:srgbClr val="C00000"/>
                </a:solidFill>
              </a:rPr>
              <a:t>Departman hasılat </a:t>
            </a:r>
            <a:r>
              <a:rPr lang="tr-TR" sz="2000" dirty="0" smtClean="0">
                <a:solidFill>
                  <a:srgbClr val="C00000"/>
                </a:solidFill>
              </a:rPr>
              <a:t>fişi</a:t>
            </a:r>
          </a:p>
          <a:p>
            <a:pPr marL="0" indent="0">
              <a:buNone/>
            </a:pPr>
            <a:endParaRPr lang="tr-TR" sz="2000" dirty="0">
              <a:solidFill>
                <a:srgbClr val="C0000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563688"/>
            <a:ext cx="7920880" cy="424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216389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8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048672"/>
          </a:xfrm>
        </p:spPr>
        <p:txBody>
          <a:bodyPr/>
          <a:lstStyle/>
          <a:p>
            <a:pPr marL="0" indent="0">
              <a:buNone/>
            </a:pPr>
            <a:r>
              <a:rPr lang="tr-TR" dirty="0">
                <a:solidFill>
                  <a:srgbClr val="C00000"/>
                </a:solidFill>
              </a:rPr>
              <a:t>Günlük hasılat </a:t>
            </a:r>
            <a:r>
              <a:rPr lang="tr-TR" dirty="0" smtClean="0">
                <a:solidFill>
                  <a:srgbClr val="C00000"/>
                </a:solidFill>
              </a:rPr>
              <a:t>listesi</a:t>
            </a:r>
          </a:p>
          <a:p>
            <a:pPr marL="0" indent="0">
              <a:buNone/>
            </a:pPr>
            <a:endParaRPr lang="tr-TR" dirty="0">
              <a:solidFill>
                <a:srgbClr val="C0000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908720"/>
            <a:ext cx="7488831" cy="45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678947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5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6480720"/>
          </a:xfrm>
        </p:spPr>
        <p:txBody>
          <a:bodyPr/>
          <a:lstStyle/>
          <a:p>
            <a:pPr marL="0" indent="0">
              <a:buNone/>
            </a:pPr>
            <a:r>
              <a:rPr lang="tr-TR" sz="1800" dirty="0">
                <a:solidFill>
                  <a:srgbClr val="C00000"/>
                </a:solidFill>
              </a:rPr>
              <a:t>Departman </a:t>
            </a:r>
            <a:r>
              <a:rPr lang="tr-TR" sz="1800" dirty="0" smtClean="0">
                <a:solidFill>
                  <a:srgbClr val="C00000"/>
                </a:solidFill>
              </a:rPr>
              <a:t>Fişleri listesi</a:t>
            </a:r>
          </a:p>
          <a:p>
            <a:pPr marL="0" indent="0">
              <a:buNone/>
            </a:pPr>
            <a:endParaRPr lang="tr-TR" sz="2000" dirty="0">
              <a:solidFill>
                <a:srgbClr val="C00000"/>
              </a:solidFill>
            </a:endParaRPr>
          </a:p>
          <a:p>
            <a:pPr marL="0" indent="0">
              <a:buNone/>
            </a:pPr>
            <a:endParaRPr lang="tr-TR" sz="2000" dirty="0" smtClean="0">
              <a:solidFill>
                <a:srgbClr val="C00000"/>
              </a:solidFill>
            </a:endParaRPr>
          </a:p>
          <a:p>
            <a:pPr marL="0" indent="0">
              <a:buNone/>
            </a:pPr>
            <a:endParaRPr lang="tr-TR" sz="2000" dirty="0">
              <a:solidFill>
                <a:srgbClr val="C00000"/>
              </a:solidFill>
            </a:endParaRPr>
          </a:p>
          <a:p>
            <a:pPr marL="0" indent="0">
              <a:buNone/>
            </a:pPr>
            <a:endParaRPr lang="tr-TR" sz="2000" dirty="0" smtClean="0">
              <a:solidFill>
                <a:srgbClr val="C00000"/>
              </a:solidFill>
            </a:endParaRPr>
          </a:p>
          <a:p>
            <a:pPr marL="0" indent="0">
              <a:buNone/>
            </a:pPr>
            <a:endParaRPr lang="tr-TR" sz="2000" dirty="0">
              <a:solidFill>
                <a:srgbClr val="C00000"/>
              </a:solidFill>
            </a:endParaRPr>
          </a:p>
          <a:p>
            <a:pPr marL="0" indent="0">
              <a:buNone/>
            </a:pPr>
            <a:endParaRPr lang="tr-TR" sz="2000" dirty="0" smtClean="0">
              <a:solidFill>
                <a:srgbClr val="C00000"/>
              </a:solidFill>
            </a:endParaRPr>
          </a:p>
          <a:p>
            <a:pPr marL="0" indent="0">
              <a:buNone/>
            </a:pPr>
            <a:endParaRPr lang="tr-TR" sz="2000" dirty="0">
              <a:solidFill>
                <a:srgbClr val="C00000"/>
              </a:solidFill>
            </a:endParaRPr>
          </a:p>
          <a:p>
            <a:pPr marL="0" indent="0">
              <a:buNone/>
            </a:pPr>
            <a:r>
              <a:rPr lang="tr-TR" sz="1600" dirty="0">
                <a:solidFill>
                  <a:srgbClr val="C00000"/>
                </a:solidFill>
              </a:rPr>
              <a:t>8-KREDİLİ HESAPLARIN VE KONUK KREDİ LİMİTLERİNİN İZLENMESİ</a:t>
            </a:r>
          </a:p>
          <a:p>
            <a:pPr marL="0" indent="0">
              <a:buNone/>
            </a:pPr>
            <a:r>
              <a:rPr lang="tr-TR" sz="1600" dirty="0">
                <a:solidFill>
                  <a:srgbClr val="C00000"/>
                </a:solidFill>
              </a:rPr>
              <a:t>	</a:t>
            </a:r>
            <a:r>
              <a:rPr lang="tr-TR" sz="1600" dirty="0"/>
              <a:t>Konuklar adına açılan kredili hesaplar üzerinde limit aşıldığında uyar denilen kısım işaretlendiğinde limit aşımı gerçekleştiğinde program bu uyarıyı yapar. Krediye kaldırılması gereken hesaplar varsa bunlar krediye kaldırılanlar listesiyle yapılır.</a:t>
            </a:r>
          </a:p>
          <a:p>
            <a:pPr marL="0" indent="0">
              <a:buNone/>
            </a:pPr>
            <a:r>
              <a:rPr lang="tr-TR" sz="1600" dirty="0">
                <a:solidFill>
                  <a:srgbClr val="C00000"/>
                </a:solidFill>
              </a:rPr>
              <a:t>Krediye kaldırma </a:t>
            </a:r>
            <a:r>
              <a:rPr lang="tr-TR" sz="1600" dirty="0" smtClean="0">
                <a:solidFill>
                  <a:srgbClr val="C00000"/>
                </a:solidFill>
              </a:rPr>
              <a:t>fişi</a:t>
            </a:r>
          </a:p>
          <a:p>
            <a:pPr marL="0" indent="0">
              <a:buNone/>
            </a:pPr>
            <a:endParaRPr lang="tr-TR" sz="2000" dirty="0" smtClean="0">
              <a:solidFill>
                <a:srgbClr val="C00000"/>
              </a:solidFill>
            </a:endParaRPr>
          </a:p>
          <a:p>
            <a:pPr marL="0" indent="0">
              <a:buNone/>
            </a:pPr>
            <a:endParaRPr lang="tr-TR" dirty="0">
              <a:solidFill>
                <a:srgbClr val="C00000"/>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98" y="548680"/>
            <a:ext cx="777686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998" y="4509121"/>
            <a:ext cx="777686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404229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1800" dirty="0"/>
              <a:t>Krediye kaldırma fişi  otelde konaklayan ve ödemesi krediye kaldırılmak istenilen müşterileri borçlandırmak için kullanılır.</a:t>
            </a:r>
          </a:p>
          <a:p>
            <a:pPr marL="0" indent="0">
              <a:buNone/>
            </a:pPr>
            <a:r>
              <a:rPr lang="tr-TR" sz="1800" dirty="0"/>
              <a:t>Aynı şekilde krediden tahsilat yapıldığı anda ise krediden tahsilat fişi kullanılır</a:t>
            </a:r>
            <a:r>
              <a:rPr lang="tr-TR" sz="1800" dirty="0" smtClean="0"/>
              <a:t>.</a:t>
            </a:r>
          </a:p>
          <a:p>
            <a:pPr marL="0" indent="0">
              <a:buNone/>
            </a:pPr>
            <a:r>
              <a:rPr lang="tr-TR" sz="1800" dirty="0">
                <a:solidFill>
                  <a:srgbClr val="C00000"/>
                </a:solidFill>
              </a:rPr>
              <a:t>Krediden tahsilat </a:t>
            </a:r>
            <a:r>
              <a:rPr lang="tr-TR" sz="1800" dirty="0" smtClean="0">
                <a:solidFill>
                  <a:srgbClr val="C00000"/>
                </a:solidFill>
              </a:rPr>
              <a:t>fişi</a:t>
            </a: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a:solidFill>
                <a:srgbClr val="C00000"/>
              </a:solidFill>
            </a:endParaRPr>
          </a:p>
          <a:p>
            <a:pPr marL="0" indent="0">
              <a:buNone/>
            </a:pPr>
            <a:endParaRPr lang="tr-TR" sz="2000" dirty="0" smtClean="0">
              <a:solidFill>
                <a:srgbClr val="C00000"/>
              </a:solidFill>
            </a:endParaRPr>
          </a:p>
          <a:p>
            <a:pPr marL="0" indent="0">
              <a:buNone/>
            </a:pPr>
            <a:r>
              <a:rPr lang="tr-TR" sz="2000" dirty="0" smtClean="0">
                <a:solidFill>
                  <a:srgbClr val="C00000"/>
                </a:solidFill>
              </a:rPr>
              <a:t>9-NO </a:t>
            </a:r>
            <a:r>
              <a:rPr lang="tr-TR" sz="2000" dirty="0">
                <a:solidFill>
                  <a:srgbClr val="C00000"/>
                </a:solidFill>
              </a:rPr>
              <a:t>SHOW</a:t>
            </a:r>
          </a:p>
          <a:p>
            <a:pPr marL="0" indent="0">
              <a:buNone/>
            </a:pPr>
            <a:r>
              <a:rPr lang="tr-TR" sz="2000" dirty="0" smtClean="0">
                <a:solidFill>
                  <a:srgbClr val="C00000"/>
                </a:solidFill>
              </a:rPr>
              <a:t>10-TARİH </a:t>
            </a:r>
            <a:r>
              <a:rPr lang="tr-TR" sz="2000" dirty="0">
                <a:solidFill>
                  <a:srgbClr val="C00000"/>
                </a:solidFill>
              </a:rPr>
              <a:t>GÜNCELLEŞTİRME</a:t>
            </a:r>
          </a:p>
          <a:p>
            <a:pPr marL="0" indent="0">
              <a:buNone/>
            </a:pPr>
            <a:endParaRPr lang="tr-TR"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00808"/>
            <a:ext cx="784887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808104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7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8640960" cy="6408712"/>
          </a:xfrm>
        </p:spPr>
        <p:txBody>
          <a:bodyPr>
            <a:normAutofit fontScale="40000" lnSpcReduction="20000"/>
          </a:bodyPr>
          <a:lstStyle/>
          <a:p>
            <a:pPr marL="0" indent="0">
              <a:buNone/>
            </a:pPr>
            <a:r>
              <a:rPr lang="tr-TR" sz="4300" dirty="0" smtClean="0">
                <a:solidFill>
                  <a:srgbClr val="C00000"/>
                </a:solidFill>
              </a:rPr>
              <a:t>11-GÜNÜN KAPATILMASI VE RAPORLARIN ALINMASI</a:t>
            </a:r>
          </a:p>
          <a:p>
            <a:pPr marL="0" indent="0">
              <a:buNone/>
            </a:pPr>
            <a:r>
              <a:rPr lang="tr-TR" sz="4300" dirty="0" smtClean="0"/>
              <a:t>	</a:t>
            </a:r>
            <a:r>
              <a:rPr lang="tr-TR" sz="4300" dirty="0" smtClean="0">
                <a:solidFill>
                  <a:srgbClr val="C00000"/>
                </a:solidFill>
              </a:rPr>
              <a:t>Gün Sonu İşlemleri</a:t>
            </a:r>
          </a:p>
          <a:p>
            <a:pPr marL="0" indent="0">
              <a:buNone/>
            </a:pPr>
            <a:r>
              <a:rPr lang="tr-TR" sz="4300" dirty="0" smtClean="0"/>
              <a:t>	Gün içinde yapılan işlemlerin tümünün bir sonraki güne devir işlemlerinin yapıldığı ekrandır. İşlem Tarihi alanına günün tarihi otomatik olarak gelir ve bu tarihe göre gün sonu işlemi yapılır.  Gün sonu işlemi  Ön Kasa Menüsünün altında olan Gün sonu İşlemleri kısmından yapılır.</a:t>
            </a:r>
          </a:p>
          <a:p>
            <a:pPr marL="0" indent="0">
              <a:buNone/>
            </a:pPr>
            <a:r>
              <a:rPr lang="tr-TR" sz="4300" u="sng" dirty="0" smtClean="0">
                <a:solidFill>
                  <a:srgbClr val="C00000"/>
                </a:solidFill>
              </a:rPr>
              <a:t>Birinci adım</a:t>
            </a:r>
          </a:p>
          <a:p>
            <a:pPr marL="0" indent="0">
              <a:buNone/>
            </a:pPr>
            <a:r>
              <a:rPr lang="tr-TR" sz="4300" dirty="0" smtClean="0"/>
              <a:t> 	ÖN KASA</a:t>
            </a:r>
          </a:p>
          <a:p>
            <a:pPr marL="0" indent="0">
              <a:buNone/>
            </a:pPr>
            <a:r>
              <a:rPr lang="tr-TR" sz="4300" dirty="0" smtClean="0"/>
              <a:t>	On Kasa Tanımı</a:t>
            </a:r>
          </a:p>
          <a:p>
            <a:pPr marL="0" indent="0">
              <a:buNone/>
            </a:pPr>
            <a:r>
              <a:rPr lang="tr-TR" sz="4300" dirty="0" smtClean="0"/>
              <a:t>	Departman Hasılat Fişi</a:t>
            </a:r>
          </a:p>
          <a:p>
            <a:pPr marL="0" indent="0">
              <a:buNone/>
            </a:pPr>
            <a:r>
              <a:rPr lang="tr-TR" sz="4300" dirty="0" smtClean="0"/>
              <a:t>	Ön Kasa Fişi</a:t>
            </a:r>
          </a:p>
          <a:p>
            <a:pPr marL="0" indent="0">
              <a:buNone/>
            </a:pPr>
            <a:r>
              <a:rPr lang="tr-TR" sz="4300" dirty="0" smtClean="0"/>
              <a:t>	Depozito Fişi</a:t>
            </a:r>
          </a:p>
          <a:p>
            <a:pPr marL="0" indent="0">
              <a:buNone/>
            </a:pPr>
            <a:r>
              <a:rPr lang="tr-TR" sz="4300" dirty="0" smtClean="0"/>
              <a:t>	Hesap Transfer İşlemleri</a:t>
            </a:r>
          </a:p>
          <a:p>
            <a:pPr marL="0" indent="0">
              <a:buNone/>
            </a:pPr>
            <a:r>
              <a:rPr lang="tr-TR" sz="4300" dirty="0" smtClean="0"/>
              <a:t>	Krediye Kaldırma Fişi</a:t>
            </a:r>
          </a:p>
          <a:p>
            <a:pPr marL="0" indent="0">
              <a:buNone/>
            </a:pPr>
            <a:r>
              <a:rPr lang="tr-TR" sz="4300" dirty="0" smtClean="0"/>
              <a:t>	Krediden Tahsilat Fişi</a:t>
            </a:r>
          </a:p>
          <a:p>
            <a:pPr marL="0" indent="0">
              <a:buNone/>
            </a:pPr>
            <a:r>
              <a:rPr lang="tr-TR" sz="4300" dirty="0" smtClean="0"/>
              <a:t>	Ana Kasa Fişi</a:t>
            </a:r>
          </a:p>
          <a:p>
            <a:pPr marL="0" indent="0">
              <a:buNone/>
            </a:pPr>
            <a:r>
              <a:rPr lang="tr-TR" sz="4300" dirty="0" smtClean="0"/>
              <a:t>	Fiş Listesi</a:t>
            </a:r>
          </a:p>
          <a:p>
            <a:pPr marL="0" indent="0">
              <a:buNone/>
            </a:pPr>
            <a:r>
              <a:rPr lang="tr-TR" sz="4300" dirty="0" smtClean="0"/>
              <a:t>	Folyo Fatura Kontrol Listesi</a:t>
            </a:r>
          </a:p>
          <a:p>
            <a:pPr marL="0" indent="0">
              <a:buNone/>
            </a:pPr>
            <a:r>
              <a:rPr lang="tr-TR" sz="4300" dirty="0" smtClean="0"/>
              <a:t>	Telefon Görüşmeleri Listesi</a:t>
            </a:r>
          </a:p>
          <a:p>
            <a:pPr marL="0" indent="0">
              <a:buNone/>
            </a:pPr>
            <a:r>
              <a:rPr lang="tr-TR" sz="4300" dirty="0" smtClean="0"/>
              <a:t>	Kasa Durumu</a:t>
            </a:r>
          </a:p>
          <a:p>
            <a:pPr marL="0" indent="0">
              <a:buNone/>
            </a:pPr>
            <a:r>
              <a:rPr lang="tr-TR" sz="4300" dirty="0" smtClean="0"/>
              <a:t>	</a:t>
            </a:r>
            <a:r>
              <a:rPr lang="tr-TR" sz="4300" dirty="0" err="1" smtClean="0"/>
              <a:t>Change</a:t>
            </a:r>
            <a:r>
              <a:rPr lang="tr-TR" sz="4300" dirty="0" smtClean="0"/>
              <a:t> Fişi</a:t>
            </a:r>
          </a:p>
          <a:p>
            <a:pPr marL="0" indent="0">
              <a:buNone/>
            </a:pPr>
            <a:r>
              <a:rPr lang="tr-TR" sz="4300" dirty="0" smtClean="0"/>
              <a:t>	Günlük Döviz Kurları</a:t>
            </a:r>
          </a:p>
          <a:p>
            <a:pPr marL="0" indent="0">
              <a:buNone/>
            </a:pPr>
            <a:r>
              <a:rPr lang="tr-TR" sz="4300" dirty="0" smtClean="0"/>
              <a:t>	Kasa Devirleri</a:t>
            </a:r>
          </a:p>
          <a:p>
            <a:pPr marL="0" indent="0">
              <a:buNone/>
            </a:pPr>
            <a:r>
              <a:rPr lang="tr-TR" sz="4300" dirty="0" smtClean="0"/>
              <a:t> 	Gün Sonu İşlemleri</a:t>
            </a:r>
          </a:p>
          <a:p>
            <a:pPr marL="0" indent="0">
              <a:buNone/>
            </a:pPr>
            <a:r>
              <a:rPr lang="tr-TR" sz="4300" dirty="0" smtClean="0"/>
              <a:t>	Fatura İşlemleri</a:t>
            </a:r>
          </a:p>
          <a:p>
            <a:pPr marL="0" indent="0">
              <a:buNone/>
            </a:pPr>
            <a:endParaRPr lang="tr-TR" sz="3400" dirty="0"/>
          </a:p>
          <a:p>
            <a:pPr marL="0" indent="0">
              <a:buNone/>
            </a:pPr>
            <a:endParaRPr lang="tr-TR" dirty="0"/>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8998472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08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203</Words>
  <Application>Microsoft Office PowerPoint</Application>
  <PresentationFormat>Ekran Gösterisi (4:3)</PresentationFormat>
  <Paragraphs>138</Paragraphs>
  <Slides>17</Slides>
  <Notes>0</Notes>
  <HiddenSlides>0</HiddenSlides>
  <MMClips>17</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17</vt:i4>
      </vt:variant>
    </vt:vector>
  </HeadingPairs>
  <TitlesOfParts>
    <vt:vector size="20" baseType="lpstr">
      <vt:lpstr>Arial</vt:lpstr>
      <vt:lpstr>Calibri</vt:lpstr>
      <vt:lpstr>Ofis Teması</vt:lpstr>
      <vt:lpstr>8.HAFTA GÜN SONU DEVİR ÖNCESİ YAPILMASI GEREKEN KONTROLLER VE GÜN SONU İŞLEMİ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8.HAFTA GÜN SONU DEVİR ÖNCESİ YAPILMASI GEREKEN KONTROLLER VE GÜN SONU İŞLEMİ</dc:title>
  <dc:creator>ASUS</dc:creator>
  <cp:lastModifiedBy>seyitAliçelik</cp:lastModifiedBy>
  <cp:revision>9</cp:revision>
  <dcterms:created xsi:type="dcterms:W3CDTF">2021-04-10T20:32:07Z</dcterms:created>
  <dcterms:modified xsi:type="dcterms:W3CDTF">2023-09-26T10:06:19Z</dcterms:modified>
</cp:coreProperties>
</file>